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304" r:id="rId5"/>
    <p:sldId id="294" r:id="rId6"/>
    <p:sldId id="293" r:id="rId7"/>
    <p:sldId id="289" r:id="rId8"/>
    <p:sldId id="316" r:id="rId9"/>
    <p:sldId id="305" r:id="rId10"/>
    <p:sldId id="288" r:id="rId11"/>
    <p:sldId id="306" r:id="rId12"/>
    <p:sldId id="307" r:id="rId13"/>
    <p:sldId id="308" r:id="rId14"/>
    <p:sldId id="309" r:id="rId15"/>
    <p:sldId id="311" r:id="rId16"/>
    <p:sldId id="312" r:id="rId17"/>
    <p:sldId id="313" r:id="rId18"/>
    <p:sldId id="314" r:id="rId19"/>
    <p:sldId id="315" r:id="rId20"/>
    <p:sldId id="292" r:id="rId21"/>
    <p:sldId id="301" r:id="rId22"/>
    <p:sldId id="284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D8C3"/>
    <a:srgbClr val="36F5FA"/>
    <a:srgbClr val="FFFFFF"/>
    <a:srgbClr val="D0C7B8"/>
    <a:srgbClr val="B8AA92"/>
    <a:srgbClr val="988563"/>
    <a:srgbClr val="E1DBD1"/>
    <a:srgbClr val="E6E6E6"/>
    <a:srgbClr val="556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72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88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22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0DB71-65C4-411D-88A2-6FD01D81A8D5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A55D-44A2-491C-B000-977970E238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30.png30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00622" y="2037430"/>
            <a:ext cx="5752201" cy="115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井盖隐患智能识别系统</a:t>
            </a:r>
            <a:endParaRPr lang="en-US" altLang="zh-CN" sz="32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Milestone 2 Review Meeting</a:t>
            </a:r>
            <a:endParaRPr lang="zh-CN" sz="28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00622" y="3359972"/>
            <a:ext cx="56416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600" b="1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小组成员</a:t>
            </a:r>
            <a:endParaRPr lang="en-US" altLang="zh-CN" sz="1600" b="1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2154157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王梓鉴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2151030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李金昊</a:t>
            </a:r>
            <a:endParaRPr lang="en-US" alt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2151760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郭子瑜</a:t>
            </a:r>
            <a:r>
              <a:rPr lang="en-US" altLang="zh-CN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2153604 </a:t>
            </a:r>
            <a:r>
              <a:rPr lang="zh-CN" altLang="en-US" sz="16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郭晓杰</a:t>
            </a:r>
            <a:endParaRPr lang="zh-CN" sz="1600" dirty="0">
              <a:solidFill>
                <a:srgbClr val="3337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任务分析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FA4473-8D72-7B17-FBDF-0D53B7C77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10" y="4753976"/>
            <a:ext cx="2451226" cy="9461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021D90-717C-59FD-4B0B-C8D8CE648A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50000" r="9981" b="2084"/>
          <a:stretch/>
        </p:blipFill>
        <p:spPr>
          <a:xfrm>
            <a:off x="218057" y="4854541"/>
            <a:ext cx="1512484" cy="110244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22A949D-3E26-9FBB-52A2-C6320BE9BFCC}"/>
              </a:ext>
            </a:extLst>
          </p:cNvPr>
          <p:cNvSpPr/>
          <p:nvPr/>
        </p:nvSpPr>
        <p:spPr>
          <a:xfrm>
            <a:off x="626287" y="4155547"/>
            <a:ext cx="696024" cy="393539"/>
          </a:xfrm>
          <a:prstGeom prst="rect">
            <a:avLst/>
          </a:prstGeom>
          <a:solidFill>
            <a:srgbClr val="48D8C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AAAAC5-34DE-97D4-61F1-ADB6E379C706}"/>
              </a:ext>
            </a:extLst>
          </p:cNvPr>
          <p:cNvSpPr txBox="1"/>
          <p:nvPr/>
        </p:nvSpPr>
        <p:spPr>
          <a:xfrm>
            <a:off x="626287" y="415554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DF642249-0FDA-E2A0-2C60-84319436E3B4}"/>
              </a:ext>
            </a:extLst>
          </p:cNvPr>
          <p:cNvSpPr/>
          <p:nvPr/>
        </p:nvSpPr>
        <p:spPr>
          <a:xfrm>
            <a:off x="1795554" y="5023087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116B1A-DDE7-8A57-EBEE-15CC933C50DE}"/>
              </a:ext>
            </a:extLst>
          </p:cNvPr>
          <p:cNvSpPr/>
          <p:nvPr/>
        </p:nvSpPr>
        <p:spPr>
          <a:xfrm>
            <a:off x="2384185" y="4962470"/>
            <a:ext cx="1582484" cy="5410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16AE67-E87C-BB20-39AE-22D85D401611}"/>
              </a:ext>
            </a:extLst>
          </p:cNvPr>
          <p:cNvSpPr txBox="1"/>
          <p:nvPr/>
        </p:nvSpPr>
        <p:spPr>
          <a:xfrm>
            <a:off x="2384185" y="5057799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preconditioning</a:t>
            </a:r>
            <a:endParaRPr lang="zh-CN" altLang="en-US" sz="16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E165172-BD04-129E-A019-F3C47988E14A}"/>
              </a:ext>
            </a:extLst>
          </p:cNvPr>
          <p:cNvSpPr/>
          <p:nvPr/>
        </p:nvSpPr>
        <p:spPr>
          <a:xfrm>
            <a:off x="4093568" y="5032450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EC61565-5456-B4A0-C19E-783367BFA034}"/>
              </a:ext>
            </a:extLst>
          </p:cNvPr>
          <p:cNvSpPr/>
          <p:nvPr/>
        </p:nvSpPr>
        <p:spPr>
          <a:xfrm>
            <a:off x="7163356" y="5043325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754239-0D89-FB94-E5F1-41C9A72212F0}"/>
              </a:ext>
            </a:extLst>
          </p:cNvPr>
          <p:cNvSpPr/>
          <p:nvPr/>
        </p:nvSpPr>
        <p:spPr>
          <a:xfrm>
            <a:off x="7704850" y="4899217"/>
            <a:ext cx="1346671" cy="73267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BEA25F-1145-2386-C6A0-BE59B7DD9A39}"/>
              </a:ext>
            </a:extLst>
          </p:cNvPr>
          <p:cNvSpPr txBox="1"/>
          <p:nvPr/>
        </p:nvSpPr>
        <p:spPr>
          <a:xfrm>
            <a:off x="7704851" y="4960013"/>
            <a:ext cx="1346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Identification result</a:t>
            </a:r>
            <a:endParaRPr lang="zh-CN" altLang="en-US" sz="1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2A9993-C7D2-F6F7-5AC2-449590895754}"/>
              </a:ext>
            </a:extLst>
          </p:cNvPr>
          <p:cNvSpPr/>
          <p:nvPr/>
        </p:nvSpPr>
        <p:spPr>
          <a:xfrm>
            <a:off x="9606615" y="4960013"/>
            <a:ext cx="1410269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0DC7FF-FB2D-38F1-7BD4-243942F7FAF3}"/>
              </a:ext>
            </a:extLst>
          </p:cNvPr>
          <p:cNvSpPr txBox="1"/>
          <p:nvPr/>
        </p:nvSpPr>
        <p:spPr>
          <a:xfrm>
            <a:off x="9539981" y="5052737"/>
            <a:ext cx="1522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Postprocessing</a:t>
            </a:r>
            <a:endParaRPr lang="zh-CN" altLang="en-US" sz="1600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23F2C58E-987D-2E2B-86F9-B6B9C1A1E739}"/>
              </a:ext>
            </a:extLst>
          </p:cNvPr>
          <p:cNvSpPr/>
          <p:nvPr/>
        </p:nvSpPr>
        <p:spPr>
          <a:xfrm>
            <a:off x="9105255" y="5052737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3BF24D21-9381-0B42-6976-C9AF06D2109D}"/>
              </a:ext>
            </a:extLst>
          </p:cNvPr>
          <p:cNvSpPr/>
          <p:nvPr/>
        </p:nvSpPr>
        <p:spPr>
          <a:xfrm>
            <a:off x="11081897" y="5052737"/>
            <a:ext cx="468774" cy="3530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AB548EF-798D-82BB-631E-679322BA4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7426" y="4970827"/>
            <a:ext cx="254013" cy="47627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2F24CDE-EE36-9877-0E4F-238E0645D993}"/>
              </a:ext>
            </a:extLst>
          </p:cNvPr>
          <p:cNvSpPr txBox="1"/>
          <p:nvPr/>
        </p:nvSpPr>
        <p:spPr>
          <a:xfrm>
            <a:off x="10951789" y="562850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manual audit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C342354-F3D3-01C0-B3B0-6B38F67933D6}"/>
              </a:ext>
            </a:extLst>
          </p:cNvPr>
          <p:cNvSpPr/>
          <p:nvPr/>
        </p:nvSpPr>
        <p:spPr>
          <a:xfrm>
            <a:off x="4603054" y="4162451"/>
            <a:ext cx="2487582" cy="393539"/>
          </a:xfrm>
          <a:prstGeom prst="rect">
            <a:avLst/>
          </a:prstGeom>
          <a:solidFill>
            <a:srgbClr val="48D8C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560E81-BA10-32A2-5255-E3E9C9A1E1B8}"/>
              </a:ext>
            </a:extLst>
          </p:cNvPr>
          <p:cNvSpPr txBox="1"/>
          <p:nvPr/>
        </p:nvSpPr>
        <p:spPr>
          <a:xfrm>
            <a:off x="4843204" y="4160531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Detection network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FEBD605-EE13-5D90-E147-F46C7D95FA38}"/>
              </a:ext>
            </a:extLst>
          </p:cNvPr>
          <p:cNvSpPr/>
          <p:nvPr/>
        </p:nvSpPr>
        <p:spPr>
          <a:xfrm>
            <a:off x="9051521" y="4170021"/>
            <a:ext cx="2879918" cy="393539"/>
          </a:xfrm>
          <a:prstGeom prst="rect">
            <a:avLst/>
          </a:prstGeom>
          <a:solidFill>
            <a:srgbClr val="48D8C3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2168CA-C4A0-2C2F-E7B0-F6F428933DB7}"/>
              </a:ext>
            </a:extLst>
          </p:cNvPr>
          <p:cNvSpPr txBox="1"/>
          <p:nvPr/>
        </p:nvSpPr>
        <p:spPr>
          <a:xfrm>
            <a:off x="10065722" y="41555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6B96F9-C769-9EF3-7D2A-7395BA4825AF}"/>
              </a:ext>
            </a:extLst>
          </p:cNvPr>
          <p:cNvSpPr txBox="1"/>
          <p:nvPr/>
        </p:nvSpPr>
        <p:spPr>
          <a:xfrm>
            <a:off x="4720255" y="5718181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backbone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42FA2B-B1DE-8A33-CAEB-DEC1E50524BC}"/>
              </a:ext>
            </a:extLst>
          </p:cNvPr>
          <p:cNvSpPr txBox="1"/>
          <p:nvPr/>
        </p:nvSpPr>
        <p:spPr>
          <a:xfrm>
            <a:off x="5733353" y="5718180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neck</a:t>
            </a:r>
            <a:endParaRPr lang="zh-CN" altLang="en-US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8171D19-991D-3973-5394-05F917C2B131}"/>
              </a:ext>
            </a:extLst>
          </p:cNvPr>
          <p:cNvSpPr txBox="1"/>
          <p:nvPr/>
        </p:nvSpPr>
        <p:spPr>
          <a:xfrm>
            <a:off x="6439870" y="5718180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head</a:t>
            </a:r>
            <a:endParaRPr lang="zh-CN" altLang="en-US" sz="1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7CF6C82-4770-C26F-D171-91C448031353}"/>
              </a:ext>
            </a:extLst>
          </p:cNvPr>
          <p:cNvSpPr/>
          <p:nvPr/>
        </p:nvSpPr>
        <p:spPr>
          <a:xfrm>
            <a:off x="1086394" y="1674993"/>
            <a:ext cx="10019211" cy="1866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en-US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考虑到实际业务场景，本课题基于目标检测技术实现对井盖隐患的识别。首先，在数据预处理阶段，为提升数据质量，可采用数据增强、数据标注等方式。在模型训练阶段，</a:t>
            </a:r>
            <a:r>
              <a:rPr lang="zh-CN" altLang="en-US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选择合适的模型进行训练，并采取合适的方式提高识别的准确率</a:t>
            </a:r>
            <a:r>
              <a:rPr lang="zh-CN" altLang="zh-CN" sz="2000" kern="1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。最后，选择合适的后处理方式输出井盖隐患的识别结果。</a:t>
            </a:r>
            <a:endParaRPr lang="zh-CN" altLang="zh-CN" sz="20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962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B899B3D-6016-D3EE-D377-43E4E0BCA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2" y="3014530"/>
            <a:ext cx="4567271" cy="217647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392DDCA-CAC0-118C-3F10-9A146CBC67E9}"/>
              </a:ext>
            </a:extLst>
          </p:cNvPr>
          <p:cNvSpPr txBox="1"/>
          <p:nvPr/>
        </p:nvSpPr>
        <p:spPr>
          <a:xfrm>
            <a:off x="170492" y="877650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实验</a:t>
            </a:r>
            <a:r>
              <a:rPr lang="en-US" altLang="zh-CN" b="0" i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yolo</a:t>
            </a:r>
            <a:r>
              <a:rPr lang="zh-CN" altLang="en-US" b="0" i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模型用到的代码需要数据集的标签为</a:t>
            </a:r>
            <a:r>
              <a:rPr lang="en-US" altLang="zh-CN" b="0" i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txt</a:t>
            </a:r>
            <a:r>
              <a:rPr lang="zh-CN" altLang="en-US" b="0" i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格式，所以需将比赛数据集的</a:t>
            </a:r>
            <a:r>
              <a:rPr lang="en-US" altLang="zh-CN" b="0" i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xml</a:t>
            </a:r>
            <a:r>
              <a:rPr lang="zh-CN" altLang="en-US" b="0" i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格式标签转化为</a:t>
            </a:r>
            <a:r>
              <a:rPr lang="en-US" altLang="zh-CN" b="0" i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txt</a:t>
            </a:r>
            <a:r>
              <a:rPr lang="zh-CN" altLang="en-US" b="0" i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格式。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C89D12F-29C1-4E6B-C6B6-EE5DD913E371}"/>
              </a:ext>
            </a:extLst>
          </p:cNvPr>
          <p:cNvSpPr txBox="1"/>
          <p:nvPr/>
        </p:nvSpPr>
        <p:spPr>
          <a:xfrm>
            <a:off x="279734" y="2402124"/>
            <a:ext cx="2031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XML</a:t>
            </a:r>
            <a:r>
              <a:rPr lang="zh-CN" altLang="en-US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格式标签：</a:t>
            </a:r>
            <a:endParaRPr lang="zh-CN" altLang="en-US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06E58F3B-B1C9-7E05-B1AC-04C3BB74D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561" y="2586790"/>
            <a:ext cx="3551438" cy="35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621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392DDCA-CAC0-118C-3F10-9A146CBC67E9}"/>
              </a:ext>
            </a:extLst>
          </p:cNvPr>
          <p:cNvSpPr txBox="1"/>
          <p:nvPr/>
        </p:nvSpPr>
        <p:spPr>
          <a:xfrm>
            <a:off x="170492" y="877650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实验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yolo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模型用到的代码需要数据集的标签为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txt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格式，所以需将比赛数据集的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xml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格式标签转化为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txt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格式。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18D2F9-519D-204B-0D7A-2D447C0E13F4}"/>
              </a:ext>
            </a:extLst>
          </p:cNvPr>
          <p:cNvSpPr txBox="1"/>
          <p:nvPr/>
        </p:nvSpPr>
        <p:spPr>
          <a:xfrm>
            <a:off x="279400" y="22984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TXT</a:t>
            </a:r>
            <a:r>
              <a:rPr lang="zh-CN" altLang="en-US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格式标签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9611ED-9A83-9052-2785-777CE1D8E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89" y="2982113"/>
            <a:ext cx="4725206" cy="16775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C0AFA1-1E97-D0CC-E796-BB5DE44F3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9050" y="1839899"/>
            <a:ext cx="7077127" cy="36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644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数据处理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392DDCA-CAC0-118C-3F10-9A146CBC67E9}"/>
              </a:ext>
            </a:extLst>
          </p:cNvPr>
          <p:cNvSpPr txBox="1"/>
          <p:nvPr/>
        </p:nvSpPr>
        <p:spPr>
          <a:xfrm>
            <a:off x="170492" y="877650"/>
            <a:ext cx="414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实验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yolo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模型用到的代码需要数据集的标签为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txt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格式，所以需将比赛数据集的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xml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格式标签转化为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txt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格式。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E336382-DFCF-4AB6-E669-7AE926316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1" y="142875"/>
            <a:ext cx="4500592" cy="67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168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数据增强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392DDCA-CAC0-118C-3F10-9A146CBC67E9}"/>
              </a:ext>
            </a:extLst>
          </p:cNvPr>
          <p:cNvSpPr txBox="1"/>
          <p:nvPr/>
        </p:nvSpPr>
        <p:spPr>
          <a:xfrm>
            <a:off x="170492" y="877650"/>
            <a:ext cx="41475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本次数据增强采用了旋转、翻转、裁剪、高斯模糊、高斯噪声、调整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RGB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通道、调亮度等处理，对每张图片进行了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1-4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张的泛化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C995E5-B68B-F5F1-1FA1-9D1BB4DAE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501" y="1163320"/>
            <a:ext cx="731477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1693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模型训练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6B43CF-E3C4-AA6A-00C2-ECBEF32710AA}"/>
              </a:ext>
            </a:extLst>
          </p:cNvPr>
          <p:cNvSpPr/>
          <p:nvPr/>
        </p:nvSpPr>
        <p:spPr>
          <a:xfrm>
            <a:off x="374979" y="812231"/>
            <a:ext cx="2387816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CCBB0-C657-DF7F-64A1-6EFFFADA1331}"/>
              </a:ext>
            </a:extLst>
          </p:cNvPr>
          <p:cNvSpPr txBox="1"/>
          <p:nvPr/>
        </p:nvSpPr>
        <p:spPr>
          <a:xfrm>
            <a:off x="412831" y="799451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Yolov8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283563-02DA-27A1-272A-71C7D72115C7}"/>
              </a:ext>
            </a:extLst>
          </p:cNvPr>
          <p:cNvSpPr txBox="1"/>
          <p:nvPr/>
        </p:nvSpPr>
        <p:spPr>
          <a:xfrm>
            <a:off x="272092" y="1529141"/>
            <a:ext cx="414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将处理好的数据存入</a:t>
            </a:r>
            <a:r>
              <a:rPr lang="en-US" altLang="zh-CN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data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sets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中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B34E3C-E13D-71F9-878F-497F26EF76E5}"/>
              </a:ext>
            </a:extLst>
          </p:cNvPr>
          <p:cNvSpPr txBox="1"/>
          <p:nvPr/>
        </p:nvSpPr>
        <p:spPr>
          <a:xfrm>
            <a:off x="3764727" y="1295458"/>
            <a:ext cx="414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配置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yaml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文件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F47732C-283E-E3E5-2876-01C06891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51" y="1759728"/>
            <a:ext cx="7996296" cy="42529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286AFD-8283-201A-7A26-AA0A05DA9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92" y="2485226"/>
            <a:ext cx="3486420" cy="21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679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模型训练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6B43CF-E3C4-AA6A-00C2-ECBEF32710AA}"/>
              </a:ext>
            </a:extLst>
          </p:cNvPr>
          <p:cNvSpPr/>
          <p:nvPr/>
        </p:nvSpPr>
        <p:spPr>
          <a:xfrm>
            <a:off x="374979" y="812231"/>
            <a:ext cx="2387816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CCBB0-C657-DF7F-64A1-6EFFFADA1331}"/>
              </a:ext>
            </a:extLst>
          </p:cNvPr>
          <p:cNvSpPr txBox="1"/>
          <p:nvPr/>
        </p:nvSpPr>
        <p:spPr>
          <a:xfrm>
            <a:off x="412831" y="799451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运行</a:t>
            </a:r>
            <a:r>
              <a:rPr lang="en-US" altLang="zh-CN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train_v8.py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F2BF0A1-E6A0-6CB9-CC73-8979BB83E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73" y="3729016"/>
            <a:ext cx="10849054" cy="29861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42B00D-C9AB-C0E7-2619-B2AC2945F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879" y="799451"/>
            <a:ext cx="6329409" cy="150019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71BE146-5635-525C-1194-B200DF6F2AD8}"/>
              </a:ext>
            </a:extLst>
          </p:cNvPr>
          <p:cNvSpPr txBox="1"/>
          <p:nvPr/>
        </p:nvSpPr>
        <p:spPr>
          <a:xfrm>
            <a:off x="412830" y="2798152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训练结果之一展示</a:t>
            </a:r>
          </a:p>
        </p:txBody>
      </p:sp>
    </p:spTree>
    <p:extLst>
      <p:ext uri="{BB962C8B-B14F-4D97-AF65-F5344CB8AC3E}">
        <p14:creationId xmlns:p14="http://schemas.microsoft.com/office/powerpoint/2010/main" val="8256508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模型训练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6B43CF-E3C4-AA6A-00C2-ECBEF32710AA}"/>
              </a:ext>
            </a:extLst>
          </p:cNvPr>
          <p:cNvSpPr/>
          <p:nvPr/>
        </p:nvSpPr>
        <p:spPr>
          <a:xfrm>
            <a:off x="374979" y="812231"/>
            <a:ext cx="2387816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CCBB0-C657-DF7F-64A1-6EFFFADA1331}"/>
              </a:ext>
            </a:extLst>
          </p:cNvPr>
          <p:cNvSpPr txBox="1"/>
          <p:nvPr/>
        </p:nvSpPr>
        <p:spPr>
          <a:xfrm>
            <a:off x="412831" y="799451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更改参数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D537DE-DA70-6B5D-367A-258A6A21CDA0}"/>
              </a:ext>
            </a:extLst>
          </p:cNvPr>
          <p:cNvSpPr txBox="1"/>
          <p:nvPr/>
        </p:nvSpPr>
        <p:spPr>
          <a:xfrm>
            <a:off x="412831" y="1296642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举例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5140D3-8517-E017-B932-7B8433632FA1}"/>
              </a:ext>
            </a:extLst>
          </p:cNvPr>
          <p:cNvSpPr txBox="1"/>
          <p:nvPr/>
        </p:nvSpPr>
        <p:spPr>
          <a:xfrm>
            <a:off x="412831" y="17290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更换损失函数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30B0B9-8539-F71C-0932-750C49FB300B}"/>
              </a:ext>
            </a:extLst>
          </p:cNvPr>
          <p:cNvSpPr txBox="1"/>
          <p:nvPr/>
        </p:nvSpPr>
        <p:spPr>
          <a:xfrm>
            <a:off x="2667000" y="1793833"/>
            <a:ext cx="895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YOLOv8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适合的损失函数有好几种：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CIoU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DIoU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EIoU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GIoU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SIoU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WIoU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，而本身默认的损失函数是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CIoU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，源代码中可以更换成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DIoU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GIoU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E34BD4D-33EF-2A78-1E81-FEDC6F344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4" y="2595527"/>
            <a:ext cx="1890726" cy="38528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DE10E2-142C-D3F1-7156-AE34DCD44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234" y="3429000"/>
            <a:ext cx="8959851" cy="152535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92A6796-5804-C9D8-A5A6-F1A4EE9F62DB}"/>
              </a:ext>
            </a:extLst>
          </p:cNvPr>
          <p:cNvSpPr txBox="1"/>
          <p:nvPr/>
        </p:nvSpPr>
        <p:spPr>
          <a:xfrm>
            <a:off x="3011624" y="2860906"/>
            <a:ext cx="895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在</a:t>
            </a:r>
            <a:r>
              <a:rPr lang="en-US" altLang="zh-CN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loss.py</a:t>
            </a:r>
            <a:r>
              <a:rPr lang="zh-CN" altLang="en-US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中找到</a:t>
            </a:r>
            <a:r>
              <a:rPr lang="en-US" altLang="zh-CN" dirty="0" err="1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bbox_iou</a:t>
            </a:r>
            <a:r>
              <a:rPr lang="zh-CN" altLang="en-US" dirty="0">
                <a:solidFill>
                  <a:srgbClr val="4D4D4D"/>
                </a:solidFill>
                <a:highlight>
                  <a:srgbClr val="FFFFFF"/>
                </a:highlight>
                <a:latin typeface="-apple-system"/>
              </a:rPr>
              <a:t>并进入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1677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模型训练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6B43CF-E3C4-AA6A-00C2-ECBEF32710AA}"/>
              </a:ext>
            </a:extLst>
          </p:cNvPr>
          <p:cNvSpPr/>
          <p:nvPr/>
        </p:nvSpPr>
        <p:spPr>
          <a:xfrm>
            <a:off x="374979" y="812231"/>
            <a:ext cx="2387816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CCBB0-C657-DF7F-64A1-6EFFFADA1331}"/>
              </a:ext>
            </a:extLst>
          </p:cNvPr>
          <p:cNvSpPr txBox="1"/>
          <p:nvPr/>
        </p:nvSpPr>
        <p:spPr>
          <a:xfrm>
            <a:off x="412831" y="799451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更改参数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5140D3-8517-E017-B932-7B8433632FA1}"/>
              </a:ext>
            </a:extLst>
          </p:cNvPr>
          <p:cNvSpPr txBox="1"/>
          <p:nvPr/>
        </p:nvSpPr>
        <p:spPr>
          <a:xfrm>
            <a:off x="546100" y="1413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修改</a:t>
            </a:r>
            <a:r>
              <a:rPr lang="en-US" altLang="zh-CN" dirty="0" err="1"/>
              <a:t>bbox_iou</a:t>
            </a:r>
            <a:r>
              <a:rPr lang="zh-CN" altLang="en-US" dirty="0"/>
              <a:t>函数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94C13F-9763-2BD3-3EBB-75105523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960564"/>
            <a:ext cx="3129519" cy="4692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B68C2C0-C5D1-416B-CE15-5DCB8CCD7EDC}"/>
              </a:ext>
            </a:extLst>
          </p:cNvPr>
          <p:cNvSpPr txBox="1"/>
          <p:nvPr/>
        </p:nvSpPr>
        <p:spPr>
          <a:xfrm>
            <a:off x="4732337" y="855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loss.py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文件中修改损失函数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00E7B3-10D6-E5A2-BE5A-F097E637D559}"/>
              </a:ext>
            </a:extLst>
          </p:cNvPr>
          <p:cNvSpPr txBox="1"/>
          <p:nvPr/>
        </p:nvSpPr>
        <p:spPr>
          <a:xfrm>
            <a:off x="4732337" y="1389515"/>
            <a:ext cx="491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选择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CIoU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DIoU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EIoU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GIoU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SIoU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 /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WIoU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都行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F224D28-FF79-F361-DC51-2065A178E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642" y="1995314"/>
            <a:ext cx="7243815" cy="110967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B08401B-893D-E8C9-AC02-F46D4D6A4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342" y="4957872"/>
            <a:ext cx="6119857" cy="79534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D4162A8-07FF-B10D-DCFC-2B1916AC233A}"/>
              </a:ext>
            </a:extLst>
          </p:cNvPr>
          <p:cNvSpPr txBox="1"/>
          <p:nvPr/>
        </p:nvSpPr>
        <p:spPr>
          <a:xfrm>
            <a:off x="4821237" y="4244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tal.py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文件中修改损失函数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30728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732105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模型训练</a:t>
            </a:r>
          </a:p>
        </p:txBody>
      </p:sp>
      <p:pic>
        <p:nvPicPr>
          <p:cNvPr id="3" name="图片 2" descr="无背景logo">
            <a:extLst>
              <a:ext uri="{FF2B5EF4-FFF2-40B4-BE49-F238E27FC236}">
                <a16:creationId xmlns:a16="http://schemas.microsoft.com/office/drawing/2014/main" id="{825585E7-2738-48EE-3F78-8F62D6BDDC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8C6B43CF-E3C4-AA6A-00C2-ECBEF32710AA}"/>
              </a:ext>
            </a:extLst>
          </p:cNvPr>
          <p:cNvSpPr/>
          <p:nvPr/>
        </p:nvSpPr>
        <p:spPr>
          <a:xfrm>
            <a:off x="374979" y="812231"/>
            <a:ext cx="2387816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BCCBB0-C657-DF7F-64A1-6EFFFADA1331}"/>
              </a:ext>
            </a:extLst>
          </p:cNvPr>
          <p:cNvSpPr txBox="1"/>
          <p:nvPr/>
        </p:nvSpPr>
        <p:spPr>
          <a:xfrm>
            <a:off x="412831" y="799451"/>
            <a:ext cx="2441403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更改参数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04937B-CF49-A567-D5DC-CEDA33E78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" y="1796239"/>
            <a:ext cx="10896680" cy="45863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504CEF-8AFA-378E-29A2-FE82F2A9AB68}"/>
              </a:ext>
            </a:extLst>
          </p:cNvPr>
          <p:cNvSpPr txBox="1"/>
          <p:nvPr/>
        </p:nvSpPr>
        <p:spPr>
          <a:xfrm>
            <a:off x="2971800" y="1207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修改后结果展示</a:t>
            </a:r>
          </a:p>
        </p:txBody>
      </p:sp>
    </p:spTree>
    <p:extLst>
      <p:ext uri="{BB962C8B-B14F-4D97-AF65-F5344CB8AC3E}">
        <p14:creationId xmlns:p14="http://schemas.microsoft.com/office/powerpoint/2010/main" val="314844417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5.png25"/>
          <p:cNvPicPr>
            <a:picLocks noChangeAspect="1"/>
          </p:cNvPicPr>
          <p:nvPr/>
        </p:nvPicPr>
        <p:blipFill>
          <a:blip r:embed="rId3"/>
          <a:srcRect l="27506" r="27506"/>
          <a:stretch>
            <a:fillRect/>
          </a:stretch>
        </p:blipFill>
        <p:spPr>
          <a:xfrm>
            <a:off x="6692900" y="0"/>
            <a:ext cx="5499100" cy="687387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3218" y="1570666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18" y="2575454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218" y="3580242"/>
            <a:ext cx="676342" cy="676342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74200" y="1692970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里程碑介绍</a:t>
            </a:r>
            <a:endParaRPr lang="zh-CN" altLang="en-US" sz="2000" b="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4199" y="2703142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核心代码展示和介绍</a:t>
            </a:r>
            <a:endParaRPr lang="zh-CN" altLang="en-US" sz="200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pic>
        <p:nvPicPr>
          <p:cNvPr id="19" name="图片 18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5620" y="123825"/>
            <a:ext cx="1689735" cy="8585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6EFE69-2C32-02F4-B40A-263DB71170DC}"/>
              </a:ext>
            </a:extLst>
          </p:cNvPr>
          <p:cNvSpPr txBox="1"/>
          <p:nvPr/>
        </p:nvSpPr>
        <p:spPr>
          <a:xfrm>
            <a:off x="1874198" y="3699382"/>
            <a:ext cx="3624901" cy="431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spc="1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讨论</a:t>
            </a:r>
            <a:endParaRPr lang="zh-CN" altLang="en-US" sz="2000" dirty="0">
              <a:solidFill>
                <a:srgbClr val="33374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79744" y="2278471"/>
            <a:ext cx="5054671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讨论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THREE.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07080" y="1919176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914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1"/>
            <a:ext cx="124440" cy="534036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讨论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弧形 9"/>
          <p:cNvSpPr/>
          <p:nvPr/>
        </p:nvSpPr>
        <p:spPr>
          <a:xfrm>
            <a:off x="1374063" y="1996853"/>
            <a:ext cx="3071090" cy="3071090"/>
          </a:xfrm>
          <a:prstGeom prst="arc">
            <a:avLst>
              <a:gd name="adj1" fmla="val 16200000"/>
              <a:gd name="adj2" fmla="val 54375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弧形 12"/>
          <p:cNvSpPr/>
          <p:nvPr/>
        </p:nvSpPr>
        <p:spPr>
          <a:xfrm flipH="1">
            <a:off x="7746208" y="2012145"/>
            <a:ext cx="3071090" cy="3071090"/>
          </a:xfrm>
          <a:prstGeom prst="arc">
            <a:avLst>
              <a:gd name="adj1" fmla="val 16200000"/>
              <a:gd name="adj2" fmla="val 54375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03096" y="2373142"/>
            <a:ext cx="4385807" cy="2318517"/>
            <a:chOff x="729401" y="2198026"/>
            <a:chExt cx="2781834" cy="1470591"/>
          </a:xfrm>
        </p:grpSpPr>
        <p:sp>
          <p:nvSpPr>
            <p:cNvPr id="15" name="椭圆 14"/>
            <p:cNvSpPr/>
            <p:nvPr/>
          </p:nvSpPr>
          <p:spPr>
            <a:xfrm>
              <a:off x="729401" y="2198026"/>
              <a:ext cx="1470591" cy="1470591"/>
            </a:xfrm>
            <a:prstGeom prst="ellipse">
              <a:avLst/>
            </a:prstGeom>
            <a:solidFill>
              <a:srgbClr val="988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40644" y="2198026"/>
              <a:ext cx="1470591" cy="1470591"/>
            </a:xfrm>
            <a:prstGeom prst="ellipse">
              <a:avLst/>
            </a:prstGeom>
            <a:solidFill>
              <a:srgbClr val="B8AA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143587" y="1679941"/>
            <a:ext cx="633825" cy="3704915"/>
            <a:chOff x="2235626" y="1665837"/>
            <a:chExt cx="633825" cy="3704915"/>
          </a:xfrm>
          <a:solidFill>
            <a:srgbClr val="988563"/>
          </a:solidFill>
        </p:grpSpPr>
        <p:sp>
          <p:nvSpPr>
            <p:cNvPr id="18" name="椭圆 17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flipH="1">
            <a:off x="9414588" y="1679942"/>
            <a:ext cx="633825" cy="3704915"/>
            <a:chOff x="2235626" y="1665837"/>
            <a:chExt cx="633825" cy="3704915"/>
          </a:xfrm>
          <a:solidFill>
            <a:srgbClr val="B8AA92"/>
          </a:solidFill>
        </p:grpSpPr>
        <p:sp>
          <p:nvSpPr>
            <p:cNvPr id="22" name="椭圆 21"/>
            <p:cNvSpPr/>
            <p:nvPr/>
          </p:nvSpPr>
          <p:spPr>
            <a:xfrm>
              <a:off x="2235626" y="166583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235626" y="4736927"/>
              <a:ext cx="633825" cy="63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558727" y="2421094"/>
            <a:ext cx="145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问题与风险管理</a:t>
            </a:r>
          </a:p>
        </p:txBody>
      </p:sp>
      <p:sp>
        <p:nvSpPr>
          <p:cNvPr id="39" name="矩形 38"/>
          <p:cNvSpPr/>
          <p:nvPr/>
        </p:nvSpPr>
        <p:spPr>
          <a:xfrm>
            <a:off x="745959" y="5520135"/>
            <a:ext cx="216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项目进度评估</a:t>
            </a:r>
          </a:p>
        </p:txBody>
      </p:sp>
      <p:sp>
        <p:nvSpPr>
          <p:cNvPr id="42" name="矩形 41"/>
          <p:cNvSpPr/>
          <p:nvPr/>
        </p:nvSpPr>
        <p:spPr>
          <a:xfrm>
            <a:off x="9281753" y="2373142"/>
            <a:ext cx="1511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资源分配与确认</a:t>
            </a:r>
          </a:p>
        </p:txBody>
      </p:sp>
      <p:sp>
        <p:nvSpPr>
          <p:cNvPr id="48" name="矩形 47"/>
          <p:cNvSpPr/>
          <p:nvPr/>
        </p:nvSpPr>
        <p:spPr>
          <a:xfrm>
            <a:off x="9281753" y="5492184"/>
            <a:ext cx="138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B8AA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下一步计划</a:t>
            </a:r>
          </a:p>
        </p:txBody>
      </p:sp>
      <p:sp>
        <p:nvSpPr>
          <p:cNvPr id="49" name="standing-frontal-man-silhouette_10633"/>
          <p:cNvSpPr>
            <a:spLocks noChangeAspect="1"/>
          </p:cNvSpPr>
          <p:nvPr/>
        </p:nvSpPr>
        <p:spPr bwMode="auto">
          <a:xfrm>
            <a:off x="4691524" y="2829859"/>
            <a:ext cx="709932" cy="1394164"/>
          </a:xfrm>
          <a:custGeom>
            <a:avLst/>
            <a:gdLst>
              <a:gd name="connsiteX0" fmla="*/ 163385 w 291742"/>
              <a:gd name="connsiteY0" fmla="*/ 108960 h 572922"/>
              <a:gd name="connsiteX1" fmla="*/ 206766 w 291742"/>
              <a:gd name="connsiteY1" fmla="*/ 123264 h 572922"/>
              <a:gd name="connsiteX2" fmla="*/ 291511 w 291742"/>
              <a:gd name="connsiteY2" fmla="*/ 302160 h 572922"/>
              <a:gd name="connsiteX3" fmla="*/ 241471 w 291742"/>
              <a:gd name="connsiteY3" fmla="*/ 302160 h 572922"/>
              <a:gd name="connsiteX4" fmla="*/ 209994 w 291742"/>
              <a:gd name="connsiteY4" fmla="*/ 191760 h 572922"/>
              <a:gd name="connsiteX5" fmla="*/ 209994 w 291742"/>
              <a:gd name="connsiteY5" fmla="*/ 233664 h 572922"/>
              <a:gd name="connsiteX6" fmla="*/ 208380 w 291742"/>
              <a:gd name="connsiteY6" fmla="*/ 407725 h 572922"/>
              <a:gd name="connsiteX7" fmla="*/ 208380 w 291742"/>
              <a:gd name="connsiteY7" fmla="*/ 547135 h 572922"/>
              <a:gd name="connsiteX8" fmla="*/ 158340 w 291742"/>
              <a:gd name="connsiteY8" fmla="*/ 547135 h 572922"/>
              <a:gd name="connsiteX9" fmla="*/ 158340 w 291742"/>
              <a:gd name="connsiteY9" fmla="*/ 348899 h 572922"/>
              <a:gd name="connsiteX10" fmla="*/ 133321 w 291742"/>
              <a:gd name="connsiteY10" fmla="*/ 348899 h 572922"/>
              <a:gd name="connsiteX11" fmla="*/ 133321 w 291742"/>
              <a:gd name="connsiteY11" fmla="*/ 546330 h 572922"/>
              <a:gd name="connsiteX12" fmla="*/ 105879 w 291742"/>
              <a:gd name="connsiteY12" fmla="*/ 572922 h 572922"/>
              <a:gd name="connsiteX13" fmla="*/ 79245 w 291742"/>
              <a:gd name="connsiteY13" fmla="*/ 546330 h 572922"/>
              <a:gd name="connsiteX14" fmla="*/ 79245 w 291742"/>
              <a:gd name="connsiteY14" fmla="*/ 407725 h 572922"/>
              <a:gd name="connsiteX15" fmla="*/ 80053 w 291742"/>
              <a:gd name="connsiteY15" fmla="*/ 233664 h 572922"/>
              <a:gd name="connsiteX16" fmla="*/ 80053 w 291742"/>
              <a:gd name="connsiteY16" fmla="*/ 197401 h 572922"/>
              <a:gd name="connsiteX17" fmla="*/ 50190 w 291742"/>
              <a:gd name="connsiteY17" fmla="*/ 304578 h 572922"/>
              <a:gd name="connsiteX18" fmla="*/ 150 w 291742"/>
              <a:gd name="connsiteY18" fmla="*/ 304578 h 572922"/>
              <a:gd name="connsiteX19" fmla="*/ 65525 w 291742"/>
              <a:gd name="connsiteY19" fmla="*/ 134545 h 572922"/>
              <a:gd name="connsiteX20" fmla="*/ 163385 w 291742"/>
              <a:gd name="connsiteY20" fmla="*/ 108960 h 572922"/>
              <a:gd name="connsiteX21" fmla="*/ 145846 w 291742"/>
              <a:gd name="connsiteY21" fmla="*/ 0 h 572922"/>
              <a:gd name="connsiteX22" fmla="*/ 193069 w 291742"/>
              <a:gd name="connsiteY22" fmla="*/ 47158 h 572922"/>
              <a:gd name="connsiteX23" fmla="*/ 145846 w 291742"/>
              <a:gd name="connsiteY23" fmla="*/ 94316 h 572922"/>
              <a:gd name="connsiteX24" fmla="*/ 98623 w 291742"/>
              <a:gd name="connsiteY24" fmla="*/ 47158 h 572922"/>
              <a:gd name="connsiteX25" fmla="*/ 145846 w 291742"/>
              <a:gd name="connsiteY25" fmla="*/ 0 h 57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91742" h="572922">
                <a:moveTo>
                  <a:pt x="163385" y="108960"/>
                </a:moveTo>
                <a:cubicBezTo>
                  <a:pt x="189615" y="112788"/>
                  <a:pt x="206766" y="123264"/>
                  <a:pt x="206766" y="123264"/>
                </a:cubicBezTo>
                <a:cubicBezTo>
                  <a:pt x="206766" y="123264"/>
                  <a:pt x="278597" y="152274"/>
                  <a:pt x="291511" y="302160"/>
                </a:cubicBezTo>
                <a:cubicBezTo>
                  <a:pt x="295546" y="333588"/>
                  <a:pt x="245506" y="333588"/>
                  <a:pt x="241471" y="302160"/>
                </a:cubicBezTo>
                <a:cubicBezTo>
                  <a:pt x="236628" y="263480"/>
                  <a:pt x="230172" y="223994"/>
                  <a:pt x="209994" y="191760"/>
                </a:cubicBezTo>
                <a:cubicBezTo>
                  <a:pt x="209994" y="202236"/>
                  <a:pt x="209994" y="216741"/>
                  <a:pt x="209994" y="233664"/>
                </a:cubicBezTo>
                <a:lnTo>
                  <a:pt x="208380" y="407725"/>
                </a:lnTo>
                <a:lnTo>
                  <a:pt x="208380" y="547135"/>
                </a:lnTo>
                <a:cubicBezTo>
                  <a:pt x="208380" y="579369"/>
                  <a:pt x="158340" y="579369"/>
                  <a:pt x="158340" y="547135"/>
                </a:cubicBezTo>
                <a:lnTo>
                  <a:pt x="158340" y="348899"/>
                </a:lnTo>
                <a:lnTo>
                  <a:pt x="133321" y="348899"/>
                </a:lnTo>
                <a:lnTo>
                  <a:pt x="133321" y="546330"/>
                </a:lnTo>
                <a:cubicBezTo>
                  <a:pt x="133321" y="560835"/>
                  <a:pt x="121214" y="572922"/>
                  <a:pt x="105879" y="572922"/>
                </a:cubicBezTo>
                <a:cubicBezTo>
                  <a:pt x="90545" y="572922"/>
                  <a:pt x="79245" y="560835"/>
                  <a:pt x="79245" y="546330"/>
                </a:cubicBezTo>
                <a:lnTo>
                  <a:pt x="79245" y="407725"/>
                </a:lnTo>
                <a:lnTo>
                  <a:pt x="80053" y="233664"/>
                </a:lnTo>
                <a:lnTo>
                  <a:pt x="80053" y="197401"/>
                </a:lnTo>
                <a:cubicBezTo>
                  <a:pt x="61489" y="229635"/>
                  <a:pt x="55033" y="267509"/>
                  <a:pt x="50190" y="304578"/>
                </a:cubicBezTo>
                <a:cubicBezTo>
                  <a:pt x="46962" y="336811"/>
                  <a:pt x="-3078" y="336811"/>
                  <a:pt x="150" y="304578"/>
                </a:cubicBezTo>
                <a:cubicBezTo>
                  <a:pt x="8221" y="241722"/>
                  <a:pt x="18714" y="177255"/>
                  <a:pt x="65525" y="134545"/>
                </a:cubicBezTo>
                <a:cubicBezTo>
                  <a:pt x="101844" y="107953"/>
                  <a:pt x="137154" y="105132"/>
                  <a:pt x="163385" y="108960"/>
                </a:cubicBezTo>
                <a:close/>
                <a:moveTo>
                  <a:pt x="145846" y="0"/>
                </a:moveTo>
                <a:cubicBezTo>
                  <a:pt x="171927" y="0"/>
                  <a:pt x="193069" y="21113"/>
                  <a:pt x="193069" y="47158"/>
                </a:cubicBezTo>
                <a:cubicBezTo>
                  <a:pt x="193069" y="73203"/>
                  <a:pt x="171927" y="94316"/>
                  <a:pt x="145846" y="94316"/>
                </a:cubicBezTo>
                <a:cubicBezTo>
                  <a:pt x="119765" y="94316"/>
                  <a:pt x="98623" y="73203"/>
                  <a:pt x="98623" y="47158"/>
                </a:cubicBezTo>
                <a:cubicBezTo>
                  <a:pt x="98623" y="21113"/>
                  <a:pt x="119765" y="0"/>
                  <a:pt x="145846" y="0"/>
                </a:cubicBezTo>
                <a:close/>
              </a:path>
            </a:pathLst>
          </a:custGeom>
          <a:solidFill>
            <a:srgbClr val="B8AA92"/>
          </a:solidFill>
          <a:ln>
            <a:noFill/>
          </a:ln>
        </p:spPr>
      </p:sp>
      <p:sp>
        <p:nvSpPr>
          <p:cNvPr id="50" name="standing-frontal-man-silhouette_10633"/>
          <p:cNvSpPr>
            <a:spLocks noChangeAspect="1"/>
          </p:cNvSpPr>
          <p:nvPr/>
        </p:nvSpPr>
        <p:spPr bwMode="auto">
          <a:xfrm>
            <a:off x="6782348" y="2829859"/>
            <a:ext cx="710188" cy="1394164"/>
          </a:xfrm>
          <a:custGeom>
            <a:avLst/>
            <a:gdLst>
              <a:gd name="connsiteX0" fmla="*/ 113100 w 309065"/>
              <a:gd name="connsiteY0" fmla="*/ 121373 h 606722"/>
              <a:gd name="connsiteX1" fmla="*/ 195976 w 309065"/>
              <a:gd name="connsiteY1" fmla="*/ 121373 h 606722"/>
              <a:gd name="connsiteX2" fmla="*/ 251079 w 309065"/>
              <a:gd name="connsiteY2" fmla="*/ 169899 h 606722"/>
              <a:gd name="connsiteX3" fmla="*/ 307606 w 309065"/>
              <a:gd name="connsiteY3" fmla="*/ 327209 h 606722"/>
              <a:gd name="connsiteX4" fmla="*/ 293363 w 309065"/>
              <a:gd name="connsiteY4" fmla="*/ 357693 h 606722"/>
              <a:gd name="connsiteX5" fmla="*/ 262830 w 309065"/>
              <a:gd name="connsiteY5" fmla="*/ 343562 h 606722"/>
              <a:gd name="connsiteX6" fmla="*/ 216718 w 309065"/>
              <a:gd name="connsiteY6" fmla="*/ 215937 h 606722"/>
              <a:gd name="connsiteX7" fmla="*/ 206926 w 309065"/>
              <a:gd name="connsiteY7" fmla="*/ 229712 h 606722"/>
              <a:gd name="connsiteX8" fmla="*/ 206926 w 309065"/>
              <a:gd name="connsiteY8" fmla="*/ 264641 h 606722"/>
              <a:gd name="connsiteX9" fmla="*/ 247874 w 309065"/>
              <a:gd name="connsiteY9" fmla="*/ 367914 h 606722"/>
              <a:gd name="connsiteX10" fmla="*/ 241020 w 309065"/>
              <a:gd name="connsiteY10" fmla="*/ 381245 h 606722"/>
              <a:gd name="connsiteX11" fmla="*/ 217964 w 309065"/>
              <a:gd name="connsiteY11" fmla="*/ 386933 h 606722"/>
              <a:gd name="connsiteX12" fmla="*/ 217964 w 309065"/>
              <a:gd name="connsiteY12" fmla="*/ 578104 h 606722"/>
              <a:gd name="connsiteX13" fmla="*/ 189300 w 309065"/>
              <a:gd name="connsiteY13" fmla="*/ 606722 h 606722"/>
              <a:gd name="connsiteX14" fmla="*/ 160725 w 309065"/>
              <a:gd name="connsiteY14" fmla="*/ 578104 h 606722"/>
              <a:gd name="connsiteX15" fmla="*/ 160725 w 309065"/>
              <a:gd name="connsiteY15" fmla="*/ 400442 h 606722"/>
              <a:gd name="connsiteX16" fmla="*/ 148351 w 309065"/>
              <a:gd name="connsiteY16" fmla="*/ 400442 h 606722"/>
              <a:gd name="connsiteX17" fmla="*/ 148351 w 309065"/>
              <a:gd name="connsiteY17" fmla="*/ 578104 h 606722"/>
              <a:gd name="connsiteX18" fmla="*/ 119687 w 309065"/>
              <a:gd name="connsiteY18" fmla="*/ 606722 h 606722"/>
              <a:gd name="connsiteX19" fmla="*/ 91112 w 309065"/>
              <a:gd name="connsiteY19" fmla="*/ 578104 h 606722"/>
              <a:gd name="connsiteX20" fmla="*/ 91112 w 309065"/>
              <a:gd name="connsiteY20" fmla="*/ 386933 h 606722"/>
              <a:gd name="connsiteX21" fmla="*/ 68056 w 309065"/>
              <a:gd name="connsiteY21" fmla="*/ 381334 h 606722"/>
              <a:gd name="connsiteX22" fmla="*/ 61113 w 309065"/>
              <a:gd name="connsiteY22" fmla="*/ 367914 h 606722"/>
              <a:gd name="connsiteX23" fmla="*/ 102150 w 309065"/>
              <a:gd name="connsiteY23" fmla="*/ 264641 h 606722"/>
              <a:gd name="connsiteX24" fmla="*/ 102061 w 309065"/>
              <a:gd name="connsiteY24" fmla="*/ 229712 h 606722"/>
              <a:gd name="connsiteX25" fmla="*/ 92358 w 309065"/>
              <a:gd name="connsiteY25" fmla="*/ 215937 h 606722"/>
              <a:gd name="connsiteX26" fmla="*/ 46246 w 309065"/>
              <a:gd name="connsiteY26" fmla="*/ 343562 h 606722"/>
              <a:gd name="connsiteX27" fmla="*/ 15624 w 309065"/>
              <a:gd name="connsiteY27" fmla="*/ 357693 h 606722"/>
              <a:gd name="connsiteX28" fmla="*/ 1470 w 309065"/>
              <a:gd name="connsiteY28" fmla="*/ 327209 h 606722"/>
              <a:gd name="connsiteX29" fmla="*/ 57908 w 309065"/>
              <a:gd name="connsiteY29" fmla="*/ 169899 h 606722"/>
              <a:gd name="connsiteX30" fmla="*/ 113100 w 309065"/>
              <a:gd name="connsiteY30" fmla="*/ 121373 h 606722"/>
              <a:gd name="connsiteX31" fmla="*/ 154538 w 309065"/>
              <a:gd name="connsiteY31" fmla="*/ 0 h 606722"/>
              <a:gd name="connsiteX32" fmla="*/ 206651 w 309065"/>
              <a:gd name="connsiteY32" fmla="*/ 52042 h 606722"/>
              <a:gd name="connsiteX33" fmla="*/ 154538 w 309065"/>
              <a:gd name="connsiteY33" fmla="*/ 104084 h 606722"/>
              <a:gd name="connsiteX34" fmla="*/ 102425 w 309065"/>
              <a:gd name="connsiteY34" fmla="*/ 52042 h 606722"/>
              <a:gd name="connsiteX35" fmla="*/ 154538 w 309065"/>
              <a:gd name="connsiteY3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9065" h="606722">
                <a:moveTo>
                  <a:pt x="113100" y="121373"/>
                </a:moveTo>
                <a:lnTo>
                  <a:pt x="195976" y="121373"/>
                </a:lnTo>
                <a:cubicBezTo>
                  <a:pt x="221436" y="121373"/>
                  <a:pt x="240041" y="137726"/>
                  <a:pt x="251079" y="169899"/>
                </a:cubicBezTo>
                <a:cubicBezTo>
                  <a:pt x="268260" y="219670"/>
                  <a:pt x="307250" y="326142"/>
                  <a:pt x="307606" y="327209"/>
                </a:cubicBezTo>
                <a:cubicBezTo>
                  <a:pt x="312146" y="339563"/>
                  <a:pt x="305737" y="353160"/>
                  <a:pt x="293363" y="357693"/>
                </a:cubicBezTo>
                <a:cubicBezTo>
                  <a:pt x="280990" y="362226"/>
                  <a:pt x="267281" y="355916"/>
                  <a:pt x="262830" y="343562"/>
                </a:cubicBezTo>
                <a:cubicBezTo>
                  <a:pt x="262474" y="342673"/>
                  <a:pt x="235768" y="269706"/>
                  <a:pt x="216718" y="215937"/>
                </a:cubicBezTo>
                <a:cubicBezTo>
                  <a:pt x="215026" y="221536"/>
                  <a:pt x="211555" y="226335"/>
                  <a:pt x="206926" y="229712"/>
                </a:cubicBezTo>
                <a:lnTo>
                  <a:pt x="206926" y="264641"/>
                </a:lnTo>
                <a:lnTo>
                  <a:pt x="247874" y="367914"/>
                </a:lnTo>
                <a:cubicBezTo>
                  <a:pt x="250189" y="373602"/>
                  <a:pt x="246806" y="379912"/>
                  <a:pt x="241020" y="381245"/>
                </a:cubicBezTo>
                <a:cubicBezTo>
                  <a:pt x="234878" y="382756"/>
                  <a:pt x="226777" y="384711"/>
                  <a:pt x="217964" y="386933"/>
                </a:cubicBezTo>
                <a:lnTo>
                  <a:pt x="217964" y="578104"/>
                </a:lnTo>
                <a:cubicBezTo>
                  <a:pt x="217964" y="593924"/>
                  <a:pt x="205145" y="606722"/>
                  <a:pt x="189300" y="606722"/>
                </a:cubicBezTo>
                <a:cubicBezTo>
                  <a:pt x="173544" y="606722"/>
                  <a:pt x="160725" y="593924"/>
                  <a:pt x="160725" y="578104"/>
                </a:cubicBezTo>
                <a:lnTo>
                  <a:pt x="160725" y="400442"/>
                </a:lnTo>
                <a:cubicBezTo>
                  <a:pt x="156630" y="400798"/>
                  <a:pt x="152446" y="400798"/>
                  <a:pt x="148351" y="400442"/>
                </a:cubicBezTo>
                <a:lnTo>
                  <a:pt x="148351" y="578104"/>
                </a:lnTo>
                <a:cubicBezTo>
                  <a:pt x="148351" y="593924"/>
                  <a:pt x="135533" y="606722"/>
                  <a:pt x="119687" y="606722"/>
                </a:cubicBezTo>
                <a:cubicBezTo>
                  <a:pt x="103931" y="606722"/>
                  <a:pt x="91112" y="593924"/>
                  <a:pt x="91112" y="578104"/>
                </a:cubicBezTo>
                <a:lnTo>
                  <a:pt x="91112" y="386933"/>
                </a:lnTo>
                <a:cubicBezTo>
                  <a:pt x="82299" y="384800"/>
                  <a:pt x="74198" y="382756"/>
                  <a:pt x="68056" y="381334"/>
                </a:cubicBezTo>
                <a:cubicBezTo>
                  <a:pt x="62181" y="379912"/>
                  <a:pt x="58887" y="373602"/>
                  <a:pt x="61113" y="367914"/>
                </a:cubicBezTo>
                <a:lnTo>
                  <a:pt x="102150" y="264641"/>
                </a:lnTo>
                <a:lnTo>
                  <a:pt x="102061" y="229712"/>
                </a:lnTo>
                <a:cubicBezTo>
                  <a:pt x="97521" y="226335"/>
                  <a:pt x="94050" y="221536"/>
                  <a:pt x="92358" y="215937"/>
                </a:cubicBezTo>
                <a:cubicBezTo>
                  <a:pt x="73308" y="269706"/>
                  <a:pt x="46602" y="342673"/>
                  <a:pt x="46246" y="343562"/>
                </a:cubicBezTo>
                <a:cubicBezTo>
                  <a:pt x="41706" y="355916"/>
                  <a:pt x="27997" y="362226"/>
                  <a:pt x="15624" y="357693"/>
                </a:cubicBezTo>
                <a:cubicBezTo>
                  <a:pt x="3250" y="353160"/>
                  <a:pt x="-3070" y="339563"/>
                  <a:pt x="1470" y="327209"/>
                </a:cubicBezTo>
                <a:cubicBezTo>
                  <a:pt x="1826" y="326142"/>
                  <a:pt x="40816" y="219670"/>
                  <a:pt x="57908" y="169899"/>
                </a:cubicBezTo>
                <a:cubicBezTo>
                  <a:pt x="69035" y="137726"/>
                  <a:pt x="87551" y="121373"/>
                  <a:pt x="113100" y="121373"/>
                </a:cubicBezTo>
                <a:close/>
                <a:moveTo>
                  <a:pt x="154538" y="0"/>
                </a:moveTo>
                <a:cubicBezTo>
                  <a:pt x="183319" y="0"/>
                  <a:pt x="206651" y="23300"/>
                  <a:pt x="206651" y="52042"/>
                </a:cubicBezTo>
                <a:cubicBezTo>
                  <a:pt x="206651" y="80784"/>
                  <a:pt x="183319" y="104084"/>
                  <a:pt x="154538" y="104084"/>
                </a:cubicBezTo>
                <a:cubicBezTo>
                  <a:pt x="125757" y="104084"/>
                  <a:pt x="102425" y="80784"/>
                  <a:pt x="102425" y="52042"/>
                </a:cubicBezTo>
                <a:cubicBezTo>
                  <a:pt x="102425" y="23300"/>
                  <a:pt x="125757" y="0"/>
                  <a:pt x="154538" y="0"/>
                </a:cubicBezTo>
                <a:close/>
              </a:path>
            </a:pathLst>
          </a:custGeom>
          <a:solidFill>
            <a:srgbClr val="E1DBD1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675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Yuki\Desktop\ppt\图片素材\27.png27"/>
          <p:cNvPicPr>
            <a:picLocks noChangeAspect="1"/>
          </p:cNvPicPr>
          <p:nvPr/>
        </p:nvPicPr>
        <p:blipFill>
          <a:blip r:embed="rId2"/>
          <a:srcRect l="24372" r="24372"/>
          <a:stretch>
            <a:fillRect/>
          </a:stretch>
        </p:blipFill>
        <p:spPr>
          <a:xfrm>
            <a:off x="0" y="0"/>
            <a:ext cx="6248400" cy="6855882"/>
          </a:xfrm>
          <a:prstGeom prst="rect">
            <a:avLst/>
          </a:prstGeom>
        </p:spPr>
      </p:pic>
      <p:sp>
        <p:nvSpPr>
          <p:cNvPr id="3" name="任意多边形: 形状 21"/>
          <p:cNvSpPr/>
          <p:nvPr/>
        </p:nvSpPr>
        <p:spPr>
          <a:xfrm>
            <a:off x="4582757" y="1568824"/>
            <a:ext cx="7254274" cy="3582296"/>
          </a:xfrm>
          <a:custGeom>
            <a:avLst/>
            <a:gdLst>
              <a:gd name="connsiteX0" fmla="*/ 0 w 7254274"/>
              <a:gd name="connsiteY0" fmla="*/ 0 h 3582296"/>
              <a:gd name="connsiteX1" fmla="*/ 7254274 w 7254274"/>
              <a:gd name="connsiteY1" fmla="*/ 0 h 3582296"/>
              <a:gd name="connsiteX2" fmla="*/ 7254274 w 7254274"/>
              <a:gd name="connsiteY2" fmla="*/ 3582296 h 3582296"/>
              <a:gd name="connsiteX3" fmla="*/ 0 w 7254274"/>
              <a:gd name="connsiteY3" fmla="*/ 3582296 h 3582296"/>
              <a:gd name="connsiteX4" fmla="*/ 0 w 7254274"/>
              <a:gd name="connsiteY4" fmla="*/ 2630245 h 3582296"/>
              <a:gd name="connsiteX5" fmla="*/ 60505 w 7254274"/>
              <a:gd name="connsiteY5" fmla="*/ 2630245 h 3582296"/>
              <a:gd name="connsiteX6" fmla="*/ 60505 w 7254274"/>
              <a:gd name="connsiteY6" fmla="*/ 3521791 h 3582296"/>
              <a:gd name="connsiteX7" fmla="*/ 7193769 w 7254274"/>
              <a:gd name="connsiteY7" fmla="*/ 3521791 h 3582296"/>
              <a:gd name="connsiteX8" fmla="*/ 7193769 w 7254274"/>
              <a:gd name="connsiteY8" fmla="*/ 60505 h 3582296"/>
              <a:gd name="connsiteX9" fmla="*/ 60505 w 7254274"/>
              <a:gd name="connsiteY9" fmla="*/ 60505 h 3582296"/>
              <a:gd name="connsiteX10" fmla="*/ 60505 w 7254274"/>
              <a:gd name="connsiteY10" fmla="*/ 952052 h 3582296"/>
              <a:gd name="connsiteX11" fmla="*/ 0 w 7254274"/>
              <a:gd name="connsiteY11" fmla="*/ 952052 h 35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54274" h="3582296">
                <a:moveTo>
                  <a:pt x="0" y="0"/>
                </a:moveTo>
                <a:lnTo>
                  <a:pt x="7254274" y="0"/>
                </a:lnTo>
                <a:lnTo>
                  <a:pt x="7254274" y="3582296"/>
                </a:lnTo>
                <a:lnTo>
                  <a:pt x="0" y="3582296"/>
                </a:lnTo>
                <a:lnTo>
                  <a:pt x="0" y="2630245"/>
                </a:lnTo>
                <a:lnTo>
                  <a:pt x="60505" y="2630245"/>
                </a:lnTo>
                <a:lnTo>
                  <a:pt x="60505" y="3521791"/>
                </a:lnTo>
                <a:lnTo>
                  <a:pt x="7193769" y="3521791"/>
                </a:lnTo>
                <a:lnTo>
                  <a:pt x="7193769" y="60505"/>
                </a:lnTo>
                <a:lnTo>
                  <a:pt x="60505" y="60505"/>
                </a:lnTo>
                <a:lnTo>
                  <a:pt x="60505" y="952052"/>
                </a:lnTo>
                <a:lnTo>
                  <a:pt x="0" y="95205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68515" y="2560320"/>
            <a:ext cx="4765040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4400" b="1" spc="10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sz="4400" b="1" spc="1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9026" y="3480633"/>
            <a:ext cx="564162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3337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</p:txBody>
      </p:sp>
      <p:sp>
        <p:nvSpPr>
          <p:cNvPr id="7" name="矩形 6"/>
          <p:cNvSpPr/>
          <p:nvPr/>
        </p:nvSpPr>
        <p:spPr>
          <a:xfrm>
            <a:off x="2337719" y="2617108"/>
            <a:ext cx="288744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TONGJI</a:t>
            </a: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UNIVERSITY</a:t>
            </a:r>
          </a:p>
        </p:txBody>
      </p:sp>
      <p:pic>
        <p:nvPicPr>
          <p:cNvPr id="10" name="图片 9" descr="无背景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68311" y="2431724"/>
            <a:ext cx="5054671" cy="704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里程碑介绍</a:t>
            </a:r>
            <a:endParaRPr lang="zh-CN" altLang="en-US" sz="3600" b="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ONE.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89697" y="2060661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1034" cy="52451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0493" y="142875"/>
            <a:ext cx="3782382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里程碑介绍</a:t>
            </a:r>
          </a:p>
        </p:txBody>
      </p:sp>
      <p:sp>
        <p:nvSpPr>
          <p:cNvPr id="10" name="箭头: 五边形 3"/>
          <p:cNvSpPr/>
          <p:nvPr/>
        </p:nvSpPr>
        <p:spPr>
          <a:xfrm>
            <a:off x="5709620" y="1460537"/>
            <a:ext cx="4649722" cy="1193800"/>
          </a:xfrm>
          <a:prstGeom prst="homePlate">
            <a:avLst>
              <a:gd name="adj" fmla="val 27128"/>
            </a:avLst>
          </a:prstGeom>
          <a:solidFill>
            <a:srgbClr val="D0C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五边形 4"/>
          <p:cNvSpPr/>
          <p:nvPr/>
        </p:nvSpPr>
        <p:spPr>
          <a:xfrm>
            <a:off x="3545686" y="1460537"/>
            <a:ext cx="3782382" cy="1193800"/>
          </a:xfrm>
          <a:prstGeom prst="homePlate">
            <a:avLst>
              <a:gd name="adj" fmla="val 27128"/>
            </a:avLst>
          </a:prstGeom>
          <a:solidFill>
            <a:srgbClr val="B8A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五边形 5"/>
          <p:cNvSpPr/>
          <p:nvPr/>
        </p:nvSpPr>
        <p:spPr>
          <a:xfrm>
            <a:off x="1056231" y="1460537"/>
            <a:ext cx="3159721" cy="1193800"/>
          </a:xfrm>
          <a:prstGeom prst="homePlate">
            <a:avLst>
              <a:gd name="adj" fmla="val 27128"/>
            </a:avLst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437946" y="1644733"/>
            <a:ext cx="1767044" cy="774408"/>
            <a:chOff x="1853321" y="2972920"/>
            <a:chExt cx="1640938" cy="774408"/>
          </a:xfrm>
        </p:grpSpPr>
        <p:sp>
          <p:nvSpPr>
            <p:cNvPr id="14" name="矩形 13"/>
            <p:cNvSpPr/>
            <p:nvPr/>
          </p:nvSpPr>
          <p:spPr>
            <a:xfrm>
              <a:off x="1853321" y="3235200"/>
              <a:ext cx="1640938" cy="51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项目准备与系统设计阶段</a:t>
              </a:r>
              <a:endPara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3.10-4.19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  <a:endParaRPr kumimoji="1"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898597" y="2972920"/>
              <a:ext cx="155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第一阶段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07950" y="1644733"/>
            <a:ext cx="1640938" cy="769238"/>
            <a:chOff x="1830533" y="2970215"/>
            <a:chExt cx="1640938" cy="769238"/>
          </a:xfrm>
        </p:grpSpPr>
        <p:sp>
          <p:nvSpPr>
            <p:cNvPr id="17" name="矩形 16"/>
            <p:cNvSpPr/>
            <p:nvPr/>
          </p:nvSpPr>
          <p:spPr>
            <a:xfrm>
              <a:off x="1830533" y="3227325"/>
              <a:ext cx="1640938" cy="51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模型开发阶段</a:t>
              </a:r>
              <a:endPara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4.20-5.23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875809" y="2970215"/>
              <a:ext cx="155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第二阶段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797280" y="1639563"/>
            <a:ext cx="1640938" cy="774408"/>
            <a:chOff x="1853321" y="2970215"/>
            <a:chExt cx="1640938" cy="774408"/>
          </a:xfrm>
        </p:grpSpPr>
        <p:sp>
          <p:nvSpPr>
            <p:cNvPr id="20" name="矩形 19"/>
            <p:cNvSpPr/>
            <p:nvPr/>
          </p:nvSpPr>
          <p:spPr>
            <a:xfrm>
              <a:off x="1853321" y="3232495"/>
              <a:ext cx="1640938" cy="512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项目完成与测试阶段</a:t>
              </a:r>
              <a:endPara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kumimoji="1"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（</a:t>
              </a:r>
              <a:r>
                <a:rPr kumimoji="1" lang="en-US" altLang="zh-CN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5.23-6.14</a:t>
              </a:r>
              <a:r>
                <a:rPr kumimoji="1" lang="zh-CN" altLang="en-US" sz="1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）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898597" y="2970215"/>
              <a:ext cx="1550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汉仪大宋简" panose="02010609000101010101" pitchFamily="49" charset="-122"/>
                  <a:ea typeface="汉仪大宋简" panose="02010609000101010101" pitchFamily="49" charset="-122"/>
                </a:rPr>
                <a:t>第三阶段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1181011" y="3231611"/>
            <a:ext cx="2430290" cy="1983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确定项目（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3.10-3.12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确定需求（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3.12-3.19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项目计划（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3.19-3.27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系统设计（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3.27-4.2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相关知识学习（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4.2-4.12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收集数据（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4.12-4.19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31" name="矩形 30"/>
          <p:cNvSpPr/>
          <p:nvPr/>
        </p:nvSpPr>
        <p:spPr>
          <a:xfrm>
            <a:off x="1181011" y="2797735"/>
            <a:ext cx="101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88563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第一阶段</a:t>
            </a:r>
          </a:p>
        </p:txBody>
      </p:sp>
      <p:sp>
        <p:nvSpPr>
          <p:cNvPr id="33" name="矩形 32"/>
          <p:cNvSpPr/>
          <p:nvPr/>
        </p:nvSpPr>
        <p:spPr>
          <a:xfrm>
            <a:off x="4361340" y="3231611"/>
            <a:ext cx="2768665" cy="1023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模型选择与训练（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4.09-5.09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前端界面设计（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4.19-4.29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模型准确性测试（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5.09-5.23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61340" y="2797735"/>
            <a:ext cx="101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B8AA92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第二阶段</a:t>
            </a:r>
          </a:p>
        </p:txBody>
      </p:sp>
      <p:sp>
        <p:nvSpPr>
          <p:cNvPr id="36" name="矩形 35"/>
          <p:cNvSpPr/>
          <p:nvPr/>
        </p:nvSpPr>
        <p:spPr>
          <a:xfrm>
            <a:off x="7420665" y="3146303"/>
            <a:ext cx="2846748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项目整合与改进（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5.23-6.04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项目整体测试（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6.04-6.14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37" name="矩形 36"/>
          <p:cNvSpPr/>
          <p:nvPr/>
        </p:nvSpPr>
        <p:spPr>
          <a:xfrm>
            <a:off x="7420665" y="2797735"/>
            <a:ext cx="101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D0C7B8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第三阶段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690742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Burn chart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BC7C5D-ABE2-77AD-341A-D29256A6B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47" y="1677743"/>
            <a:ext cx="8336779" cy="48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444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09959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6907427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Gantt chart</a:t>
            </a:r>
            <a:endParaRPr lang="zh-CN" altLang="en-US" sz="2400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00E148-EA24-A844-FA29-6787B40CE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742950"/>
            <a:ext cx="100107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657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Yuki\Desktop\ppt\图片素材\26.png26"/>
          <p:cNvPicPr>
            <a:picLocks noChangeAspect="1"/>
          </p:cNvPicPr>
          <p:nvPr/>
        </p:nvPicPr>
        <p:blipFill>
          <a:blip r:embed="rId4"/>
          <a:srcRect l="7806" r="7806"/>
          <a:stretch>
            <a:fillRect/>
          </a:stretch>
        </p:blipFill>
        <p:spPr>
          <a:xfrm>
            <a:off x="-1631315" y="0"/>
            <a:ext cx="1029067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95652" y="0"/>
            <a:ext cx="5296348" cy="6858000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636757" y="2059779"/>
            <a:ext cx="2678653" cy="1369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核心代码</a:t>
            </a:r>
            <a:endParaRPr lang="en-US" altLang="zh-CN" sz="36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展示与介绍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468311" y="3486224"/>
            <a:ext cx="373308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箭头: 五边形 22"/>
          <p:cNvSpPr/>
          <p:nvPr/>
        </p:nvSpPr>
        <p:spPr>
          <a:xfrm flipH="1">
            <a:off x="10058398" y="5587019"/>
            <a:ext cx="2150358" cy="427208"/>
          </a:xfrm>
          <a:prstGeom prst="homePlate">
            <a:avLst>
              <a:gd name="adj" fmla="val 269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315410" y="5627332"/>
            <a:ext cx="189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988563"/>
                </a:solidFill>
                <a:latin typeface="Century Gothic" panose="020B0502020202020204" pitchFamily="34" charset="0"/>
              </a:rPr>
              <a:t>PART  THREE.</a:t>
            </a:r>
            <a:endParaRPr lang="zh-CN" altLang="en-US" b="1" i="1" dirty="0">
              <a:solidFill>
                <a:srgbClr val="98856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58398" y="1959817"/>
            <a:ext cx="18933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i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8800" b="1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71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6611855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算法介绍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ACC0E1A9-963F-E570-E47D-3749328B288D}"/>
              </a:ext>
            </a:extLst>
          </p:cNvPr>
          <p:cNvSpPr/>
          <p:nvPr/>
        </p:nvSpPr>
        <p:spPr>
          <a:xfrm>
            <a:off x="374978" y="812231"/>
            <a:ext cx="2146153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B5AAC4-0989-610C-85BB-84F64D6E6573}"/>
              </a:ext>
            </a:extLst>
          </p:cNvPr>
          <p:cNvSpPr txBox="1"/>
          <p:nvPr/>
        </p:nvSpPr>
        <p:spPr>
          <a:xfrm>
            <a:off x="412831" y="799451"/>
            <a:ext cx="2108300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Yolov8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44BCFE-9B0B-580C-1443-C320715E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60" y="643268"/>
            <a:ext cx="5763839" cy="231594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D7369ED-B7D2-22B8-1DAE-8724221F961D}"/>
              </a:ext>
            </a:extLst>
          </p:cNvPr>
          <p:cNvSpPr txBox="1"/>
          <p:nvPr/>
        </p:nvSpPr>
        <p:spPr>
          <a:xfrm>
            <a:off x="374978" y="1483852"/>
            <a:ext cx="26788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YOLOv8 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是一个 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SOTA 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模型，它建立在以前 </a:t>
            </a:r>
            <a:r>
              <a:rPr lang="en-US" altLang="zh-CN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YOLO </a:t>
            </a:r>
            <a:r>
              <a:rPr lang="zh-CN" altLang="en-US" b="0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-apple-system"/>
              </a:rPr>
              <a:t>版本的成功基础上，并引入了新的功能和改进，以进一步提升性能和灵活性。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C7E6E60-B567-A648-38FB-FD2A4D0355FD}"/>
              </a:ext>
            </a:extLst>
          </p:cNvPr>
          <p:cNvSpPr txBox="1"/>
          <p:nvPr/>
        </p:nvSpPr>
        <p:spPr>
          <a:xfrm>
            <a:off x="170491" y="3490218"/>
            <a:ext cx="119120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具体到 </a:t>
            </a:r>
            <a:r>
              <a:rPr lang="en-US" altLang="zh-CN" dirty="0"/>
              <a:t>YOLOv8 </a:t>
            </a:r>
            <a:r>
              <a:rPr lang="zh-CN" altLang="en-US" dirty="0"/>
              <a:t>算法，其核心特性和改动可以归结为如下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提供了一个全新的 </a:t>
            </a:r>
            <a:r>
              <a:rPr lang="en-US" altLang="zh-CN" dirty="0"/>
              <a:t>SOTA </a:t>
            </a:r>
            <a:r>
              <a:rPr lang="zh-CN" altLang="en-US" dirty="0"/>
              <a:t>模型，包括 </a:t>
            </a:r>
            <a:r>
              <a:rPr lang="en-US" altLang="zh-CN" dirty="0"/>
              <a:t>P5 640 </a:t>
            </a:r>
            <a:r>
              <a:rPr lang="zh-CN" altLang="en-US" dirty="0"/>
              <a:t>和 </a:t>
            </a:r>
            <a:r>
              <a:rPr lang="en-US" altLang="zh-CN" dirty="0"/>
              <a:t>P6 1280 </a:t>
            </a:r>
            <a:r>
              <a:rPr lang="zh-CN" altLang="en-US" dirty="0"/>
              <a:t>分辨率 的目标检测网络和基于 </a:t>
            </a:r>
            <a:r>
              <a:rPr lang="en-US" altLang="zh-CN" dirty="0"/>
              <a:t>YOLACT</a:t>
            </a:r>
            <a:r>
              <a:rPr lang="zh-CN" altLang="en-US" dirty="0"/>
              <a:t>的实例分割模型。和 </a:t>
            </a:r>
            <a:r>
              <a:rPr lang="en-US" altLang="zh-CN" dirty="0"/>
              <a:t>YOLOv5-</a:t>
            </a:r>
            <a:r>
              <a:rPr lang="zh-CN" altLang="en-US" dirty="0"/>
              <a:t>样，基于缩放系数也提供了 </a:t>
            </a:r>
            <a:r>
              <a:rPr lang="en-US" altLang="zh-CN" dirty="0"/>
              <a:t>NIS/MILIX </a:t>
            </a:r>
            <a:r>
              <a:rPr lang="zh-CN" altLang="en-US" dirty="0"/>
              <a:t>尺度的不同大小模型，用于满足不同场景需求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骨干网络和 </a:t>
            </a:r>
            <a:r>
              <a:rPr lang="en-US" altLang="zh-CN" dirty="0"/>
              <a:t>Neck </a:t>
            </a:r>
            <a:r>
              <a:rPr lang="zh-CN" altLang="en-US" dirty="0"/>
              <a:t>部分可能参考了 </a:t>
            </a:r>
            <a:r>
              <a:rPr lang="en-US" altLang="zh-CN" dirty="0"/>
              <a:t>YOLOV7 ELAN </a:t>
            </a:r>
            <a:r>
              <a:rPr lang="zh-CN" altLang="en-US" dirty="0"/>
              <a:t>设计思想，将 </a:t>
            </a:r>
            <a:r>
              <a:rPr lang="en-US" altLang="zh-CN" dirty="0"/>
              <a:t>YOLOv5 </a:t>
            </a:r>
            <a:r>
              <a:rPr lang="zh-CN" altLang="en-US" dirty="0"/>
              <a:t>的 </a:t>
            </a:r>
            <a:r>
              <a:rPr lang="en-US" altLang="zh-CN" dirty="0"/>
              <a:t>C3 </a:t>
            </a:r>
            <a:r>
              <a:rPr lang="zh-CN" altLang="en-US" dirty="0"/>
              <a:t>结构换成了梯度流更主富的 </a:t>
            </a:r>
            <a:r>
              <a:rPr lang="en-US" altLang="zh-CN" dirty="0"/>
              <a:t>C2f</a:t>
            </a:r>
            <a:r>
              <a:rPr lang="zh-CN" altLang="en-US" dirty="0"/>
              <a:t>结构，并对不同尺度模型调整了不同的通道数，属于对模型结构精心微调，不再是无脑一套参数应用所有模型，大幅提升了模型性能。</a:t>
            </a:r>
            <a:endParaRPr lang="en-US" altLang="zh-CN" dirty="0"/>
          </a:p>
          <a:p>
            <a:r>
              <a:rPr lang="en-US" altLang="zh-CN" dirty="0"/>
              <a:t>3.Head </a:t>
            </a:r>
            <a:r>
              <a:rPr lang="zh-CN" altLang="en-US" dirty="0"/>
              <a:t>部分相比 </a:t>
            </a:r>
            <a:r>
              <a:rPr lang="en-US" altLang="zh-CN" dirty="0"/>
              <a:t>YOLOv5 </a:t>
            </a:r>
            <a:r>
              <a:rPr lang="zh-CN" altLang="en-US" dirty="0"/>
              <a:t>改动较大，换成了目前主流的解耦头结构，将分类和检测头分离，同时也从 </a:t>
            </a:r>
            <a:r>
              <a:rPr lang="en-US" altLang="zh-CN" dirty="0"/>
              <a:t>Anchor-Based </a:t>
            </a:r>
            <a:r>
              <a:rPr lang="zh-CN" altLang="en-US" dirty="0"/>
              <a:t>换成了</a:t>
            </a:r>
            <a:r>
              <a:rPr lang="en-US" altLang="zh-CN" dirty="0"/>
              <a:t>Anchor-Free</a:t>
            </a:r>
          </a:p>
          <a:p>
            <a:r>
              <a:rPr lang="en-US" altLang="zh-CN" dirty="0"/>
              <a:t>4.Loss </a:t>
            </a:r>
            <a:r>
              <a:rPr lang="zh-CN" altLang="en-US" dirty="0"/>
              <a:t>计算方面采用了 </a:t>
            </a:r>
            <a:r>
              <a:rPr lang="en-US" altLang="zh-CN" b="1" i="0" dirty="0" err="1">
                <a:effectLst/>
                <a:highlight>
                  <a:srgbClr val="FFFFFF"/>
                </a:highlight>
                <a:latin typeface="-apple-system"/>
              </a:rPr>
              <a:t>TaskAlignedAssigner</a:t>
            </a:r>
            <a:r>
              <a:rPr lang="en-US" altLang="zh-CN" dirty="0"/>
              <a:t> </a:t>
            </a:r>
            <a:r>
              <a:rPr lang="zh-CN" altLang="en-US" dirty="0"/>
              <a:t>正样本分配策略，并引入了 </a:t>
            </a:r>
            <a:r>
              <a:rPr lang="en-US" altLang="zh-CN" dirty="0"/>
              <a:t>Distribution Focal Loss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训练的数据增强部分引入了 </a:t>
            </a:r>
            <a:r>
              <a:rPr lang="en-US" altLang="zh-CN" dirty="0"/>
              <a:t>YOLOX </a:t>
            </a:r>
            <a:r>
              <a:rPr lang="zh-CN" altLang="en-US" dirty="0"/>
              <a:t>中的最后 </a:t>
            </a:r>
            <a:r>
              <a:rPr lang="en-US" altLang="zh-CN" dirty="0"/>
              <a:t>10 epoch </a:t>
            </a:r>
            <a:r>
              <a:rPr lang="zh-CN" altLang="en-US" dirty="0"/>
              <a:t>关闭 </a:t>
            </a:r>
            <a:r>
              <a:rPr lang="en-US" altLang="zh-CN" b="1" i="0" dirty="0" err="1">
                <a:effectLst/>
                <a:highlight>
                  <a:srgbClr val="FFFFFF"/>
                </a:highlight>
                <a:latin typeface="-apple-system"/>
              </a:rPr>
              <a:t>Mosiac</a:t>
            </a:r>
            <a:r>
              <a:rPr lang="en-US" altLang="zh-CN" dirty="0"/>
              <a:t> </a:t>
            </a:r>
            <a:r>
              <a:rPr lang="zh-CN" altLang="en-US" dirty="0"/>
              <a:t>增强的操作，可以有效地提升精度</a:t>
            </a:r>
          </a:p>
        </p:txBody>
      </p:sp>
    </p:spTree>
    <p:extLst>
      <p:ext uri="{BB962C8B-B14F-4D97-AF65-F5344CB8AC3E}">
        <p14:creationId xmlns:p14="http://schemas.microsoft.com/office/powerpoint/2010/main" val="11235971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2400"/>
            <a:ext cx="114300" cy="500393"/>
          </a:xfrm>
          <a:prstGeom prst="rect">
            <a:avLst/>
          </a:prstGeom>
          <a:solidFill>
            <a:srgbClr val="988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92" y="142875"/>
            <a:ext cx="6611855" cy="50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8856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算法介绍</a:t>
            </a:r>
          </a:p>
        </p:txBody>
      </p:sp>
      <p:pic>
        <p:nvPicPr>
          <p:cNvPr id="2" name="图片 1" descr="无背景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72370" y="76200"/>
            <a:ext cx="1689735" cy="858520"/>
          </a:xfrm>
          <a:prstGeom prst="rect">
            <a:avLst/>
          </a:prstGeom>
        </p:spPr>
      </p:pic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ACC0E1A9-963F-E570-E47D-3749328B288D}"/>
              </a:ext>
            </a:extLst>
          </p:cNvPr>
          <p:cNvSpPr/>
          <p:nvPr/>
        </p:nvSpPr>
        <p:spPr>
          <a:xfrm>
            <a:off x="374978" y="812231"/>
            <a:ext cx="2146153" cy="4195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B5AAC4-0989-610C-85BB-84F64D6E6573}"/>
              </a:ext>
            </a:extLst>
          </p:cNvPr>
          <p:cNvSpPr txBox="1"/>
          <p:nvPr/>
        </p:nvSpPr>
        <p:spPr>
          <a:xfrm>
            <a:off x="412831" y="799451"/>
            <a:ext cx="2108300" cy="43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100" dirty="0">
                <a:solidFill>
                  <a:schemeClr val="accent4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Yolov8</a:t>
            </a:r>
            <a:endParaRPr lang="zh-CN" altLang="en-US" sz="2000" b="1" dirty="0">
              <a:solidFill>
                <a:srgbClr val="98856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F0759EB-7DEE-B49E-2E89-4E981CB3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2" y="1366519"/>
            <a:ext cx="5367106" cy="201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A9DF36B-6087-ACDF-264F-7AF66766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94" y="799451"/>
            <a:ext cx="6607506" cy="574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0D856E5-4199-0F22-1763-ADA77B260831}"/>
              </a:ext>
            </a:extLst>
          </p:cNvPr>
          <p:cNvSpPr txBox="1"/>
          <p:nvPr/>
        </p:nvSpPr>
        <p:spPr>
          <a:xfrm>
            <a:off x="5537598" y="505460"/>
            <a:ext cx="612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C7331"/>
                </a:solidFill>
                <a:effectLst/>
                <a:highlight>
                  <a:srgbClr val="FFFFFF"/>
                </a:highlight>
                <a:latin typeface="PingFang SC"/>
              </a:rPr>
              <a:t>网络结构</a:t>
            </a:r>
            <a:endParaRPr lang="zh-CN" altLang="en-US" b="1" i="0" dirty="0">
              <a:solidFill>
                <a:srgbClr val="4F4F4F"/>
              </a:solidFill>
              <a:effectLst/>
              <a:highlight>
                <a:srgbClr val="FFFFFF"/>
              </a:highlight>
              <a:latin typeface="PingFang SC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EA9F65-97C2-5924-A1EB-1E5BD565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57" y="3705511"/>
            <a:ext cx="5474537" cy="26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2712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hmNjAzMWJlZjFkMmQwODUwMTJkYzE2ODFiYmFmY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787</Words>
  <Application>Microsoft Office PowerPoint</Application>
  <PresentationFormat>宽屏</PresentationFormat>
  <Paragraphs>114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-apple-system</vt:lpstr>
      <vt:lpstr>PingFang SC</vt:lpstr>
      <vt:lpstr>等线</vt:lpstr>
      <vt:lpstr>等线 Light</vt:lpstr>
      <vt:lpstr>汉仪大宋简</vt:lpstr>
      <vt:lpstr>宋体</vt:lpstr>
      <vt:lpstr>微软雅黑 Light</vt:lpstr>
      <vt:lpstr>Arial</vt:lpstr>
      <vt:lpstr>Calibri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晓杰 郭</cp:lastModifiedBy>
  <cp:revision>47</cp:revision>
  <dcterms:created xsi:type="dcterms:W3CDTF">2019-04-28T02:52:00Z</dcterms:created>
  <dcterms:modified xsi:type="dcterms:W3CDTF">2024-06-05T11:18:04Z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EC6664406A0847F3BCD388051DB60019_13</vt:lpwstr>
  </property>
</Properties>
</file>